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3.jpg" ContentType="image/png"/>
  <Override PartName="/ppt/notesSlides/notesSlide4.xml" ContentType="application/vnd.openxmlformats-officedocument.presentationml.notesSlide+xml"/>
  <Override PartName="/ppt/media/image15.jpg" ContentType="image/pn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58" r:id="rId5"/>
    <p:sldId id="259" r:id="rId6"/>
    <p:sldId id="260" r:id="rId7"/>
    <p:sldId id="276" r:id="rId8"/>
    <p:sldId id="261" r:id="rId9"/>
    <p:sldId id="270" r:id="rId10"/>
    <p:sldId id="271" r:id="rId11"/>
    <p:sldId id="273" r:id="rId12"/>
    <p:sldId id="275" r:id="rId13"/>
    <p:sldId id="262" r:id="rId14"/>
    <p:sldId id="264" r:id="rId15"/>
    <p:sldId id="265" r:id="rId16"/>
    <p:sldId id="266" r:id="rId17"/>
    <p:sldId id="267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2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AA473-0850-443F-BB68-77C208AD813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7FDE-2199-4D05-B720-8B229B89A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3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7FDE-2199-4D05-B720-8B229B89AB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6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Применение</a:t>
            </a:r>
            <a:r>
              <a:rPr lang="ru-RU" baseline="0" dirty="0" smtClean="0"/>
              <a:t> датчиков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7FDE-2199-4D05-B720-8B229B89ABC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9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7FDE-2199-4D05-B720-8B229B89ABC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8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Герань Мох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7FDE-2199-4D05-B720-8B229B89ABC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87FDE-2199-4D05-B720-8B229B89ABC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0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99656" y="1628800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Технология формирования естественно-научной грамотности на уроках биологии и химии с использованием оборудования «Точка роста»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0096" y="5085184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Учитель биологии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ГБОУ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ООШ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с.Высокое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м.р.Пестравский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Саяпина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Ольга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423907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-4600" r="399" b="22702"/>
          <a:stretch/>
        </p:blipFill>
        <p:spPr>
          <a:xfrm>
            <a:off x="551384" y="404664"/>
            <a:ext cx="1094521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27950"/>
          <a:stretch/>
        </p:blipFill>
        <p:spPr>
          <a:xfrm>
            <a:off x="839416" y="1"/>
            <a:ext cx="10297143" cy="4149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4284" y="974284"/>
            <a:ext cx="2649927" cy="91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25850"/>
          <a:stretch/>
        </p:blipFill>
        <p:spPr>
          <a:xfrm>
            <a:off x="695400" y="-32208"/>
            <a:ext cx="10513167" cy="44393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" t="21695" r="1818" b="16593"/>
          <a:stretch/>
        </p:blipFill>
        <p:spPr>
          <a:xfrm>
            <a:off x="1555454" y="4410226"/>
            <a:ext cx="9155895" cy="24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376" y="188640"/>
            <a:ext cx="113052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Оснащение общеобразовательных школ современным аналоговым и цифровым оборудованием в центрах «Точка роста» является материальной базой реализации Федерального государственного образовательного стандарта. Это открывает новые возможности в урочной и внеурочной, внеклассной деятельности, дополнительного образования и является неотъемлемым условием формирования высоко- технологичной среды школы.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Для развития естественнонаучной грамотности школьников я включаю в содержание любой темы школьного курса биологии и химии задания на развитие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общеучебных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умений и навыков: на формирование знания учебного материала, на формирование понимания изучаемого материала, на формирование умений и навыков, на развитие внимания, на развитие мировоззрения.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Я рассмотрела некоторые способы достижения естественно-научной грамотности на уроках биологии и химии средствами центра «Точка роста», которые можно использовать и во внеурочной деятельности, например при освоении программ внеурочной деятельности «Практическая биология», «Химия в быту».</a:t>
            </a:r>
          </a:p>
        </p:txBody>
      </p:sp>
    </p:spTree>
    <p:extLst>
      <p:ext uri="{BB962C8B-B14F-4D97-AF65-F5344CB8AC3E}">
        <p14:creationId xmlns:p14="http://schemas.microsoft.com/office/powerpoint/2010/main" val="6554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124744"/>
            <a:ext cx="5043130" cy="5544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105232"/>
            <a:ext cx="5184576" cy="5564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43872" y="404664"/>
            <a:ext cx="1500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Муха</a:t>
            </a:r>
          </a:p>
        </p:txBody>
      </p:sp>
    </p:spTree>
    <p:extLst>
      <p:ext uri="{BB962C8B-B14F-4D97-AF65-F5344CB8AC3E}">
        <p14:creationId xmlns:p14="http://schemas.microsoft.com/office/powerpoint/2010/main" val="31147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412776"/>
            <a:ext cx="4896544" cy="5328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1412776"/>
            <a:ext cx="4608511" cy="5328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47728" y="764704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Герань                                           Мох</a:t>
            </a:r>
          </a:p>
        </p:txBody>
      </p:sp>
    </p:spTree>
    <p:extLst>
      <p:ext uri="{BB962C8B-B14F-4D97-AF65-F5344CB8AC3E}">
        <p14:creationId xmlns:p14="http://schemas.microsoft.com/office/powerpoint/2010/main" val="31147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" y="-3174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340769"/>
            <a:ext cx="5530700" cy="5406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97" y="1340770"/>
            <a:ext cx="5504235" cy="54067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31704" y="76470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Волос                                             Кожа</a:t>
            </a:r>
          </a:p>
        </p:txBody>
      </p:sp>
    </p:spTree>
    <p:extLst>
      <p:ext uri="{BB962C8B-B14F-4D97-AF65-F5344CB8AC3E}">
        <p14:creationId xmlns:p14="http://schemas.microsoft.com/office/powerpoint/2010/main" val="31147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408" y="404664"/>
            <a:ext cx="105851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Задачами Центра являются охват своей деятельностью на обновленной материально-технической базе не менее 100%  обучающихся школы, осваивающих основную общеобразовательную программу по предметным областям «Технология», «Химия », «Биология», «Информатика», а также обеспечение не менее 70% охвата от общего контингента обучающихся в школе дополнительными общеобразовательными программами цифрового, естественнонаучного, технического и гуманитарного профилей во внеурочное время, в том числе с использованием дистанционных форм обучения и сетевого партнёрства.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 Данная модель позволяет Центру выполнять функцию общественного пространства для развития общекультурных компетенций, цифровой грамотности, шахматного образования, проектной деятельности, творческой, социальной самореализации детей, педагогов, родительской общественности и обеспечить формирование современных компетенций и навыков у 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7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9496" y="404665"/>
            <a:ext cx="9217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 будущем полученные знания особенно пригодятся тем ребятам, которые планируют учиться по специальностям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естественнонаучной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 направленности.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Доступ к работе в Центре для всех обучающихся является равным. Поэтому двери открыты для всех классов.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 «Точкой Роста» учащиеся, проживая в селах, 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деревнях,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имеют возможность заниматься на современных образовательных площадках наряду со школьниками больших городов и крупных мегаполисов. Школе это помогает решить проблему внеурочной занятости детей и обеспечить профессиональный рост педагогов, а также привлечь к сотрудничеству родителей, заинтересованных в успешности своих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425397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392" y="58848"/>
            <a:ext cx="110172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 рамках национального проекта «Образование» стало возможным оснащение школ современным оборудованием центра «Точка роста». Внедрение этого оборудования позволяет качественно изменить процесс обучения биологии и химии. Появляется возможность количественных наблюдений и опытов для получения достоверной информации о процессах, явлениях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объектах,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 также применение полученных знаний на практике, в повседневной жизни.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 основе полученных экспериментальных данных в центре «Точка роста» учащиеся смогут самостоятельно делать выводы, обобщать результаты, выявлять закономерности, что на мой взгляд, способствует повышению мотивации обучения школьников.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0911" y="2454948"/>
            <a:ext cx="3789458" cy="4896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66" y="3008491"/>
            <a:ext cx="508275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1504" y="197346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Использование данного оборудования возможно в практической деятельности, в выполнении демонстрационных и лабораторных работ, организации лабораторного эксперимента, в организации проектной и учебно-исследовательской деятельности обучающихся. В процессе экспериментальной работы учащиеся в «Точке роста» приобретают опыт познания реальности, являющийся важным этапом формирования у них убеждений, которые, в свою очередь, составляют основу научного мировоззрения. В то же время отрабатывается методика постановки эксперимента. Тематика рассматриваемых экспериментов, количественных опытов, соответствует структуре примерной образовательных программ по биологии и химии, содержанию Федерального государственного образов тельного стандарта (ФГОС) основного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510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9416" y="197347"/>
            <a:ext cx="109452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Поставляемые в школы современные средства обучения, в рамках проекта центра «Точка роста», содержат цифровые лаборатории с наборами датчиков, позволяющие проводить измерения физических, химических, физиологических параметров окружающей среды и организмов. В основу образовательной программы заложено применение цифровых лабораторий. Многолетняя практика использования цифровых лабораторий и микроскопической техники в школе показала, что современные технические средства обучения нового поколения позволяют добиться высокого уровня усвоения знаний, формирования практических навыков биологических и химических исследований, устойчивого роста познавательного интереса школьников и, как следствие высокого уровня учебной мотивации.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79576" y="333666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extbook New"/>
              </a:rPr>
              <a:t>Датчики цифровых лабораторий по биологии, экологии  и химии: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83832" y="3861049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i="1" dirty="0">
                <a:solidFill>
                  <a:srgbClr val="000000"/>
                </a:solidFill>
                <a:latin typeface="Textbook New"/>
              </a:rPr>
              <a:t>Влажности воздуха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rgbClr val="000000"/>
                </a:solidFill>
                <a:latin typeface="Textbook New"/>
              </a:rPr>
              <a:t>Электропроводимости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rgbClr val="000000"/>
                </a:solidFill>
                <a:latin typeface="Textbook New"/>
              </a:rPr>
              <a:t>Освещённости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rgbClr val="000000"/>
                </a:solidFill>
                <a:latin typeface="Textbook New"/>
              </a:rPr>
              <a:t>Датчик- рН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rgbClr val="000000"/>
                </a:solidFill>
                <a:latin typeface="Textbook New"/>
              </a:rPr>
              <a:t>Температуры окружающей среды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rgbClr val="000000"/>
                </a:solidFill>
                <a:latin typeface="Textbook New"/>
              </a:rPr>
              <a:t>Датчик температуры </a:t>
            </a:r>
            <a:r>
              <a:rPr lang="ru-RU" i="1" dirty="0" err="1">
                <a:solidFill>
                  <a:srgbClr val="000000"/>
                </a:solidFill>
                <a:latin typeface="Textbook New"/>
              </a:rPr>
              <a:t>термопарный</a:t>
            </a:r>
            <a:endParaRPr lang="ru-RU" i="1" dirty="0">
              <a:solidFill>
                <a:srgbClr val="000000"/>
              </a:solidFill>
              <a:latin typeface="Textbook New"/>
            </a:endParaRP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rgbClr val="000000"/>
                </a:solidFill>
                <a:latin typeface="Textbook New"/>
              </a:rPr>
              <a:t>Датчик оптической плотности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rgbClr val="000000"/>
                </a:solidFill>
                <a:latin typeface="Textbook New"/>
              </a:rPr>
              <a:t>Датчик электропроводности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rgbClr val="000000"/>
                </a:solidFill>
                <a:latin typeface="Textbook New"/>
              </a:rPr>
              <a:t>Датчик хлорид-ионов</a:t>
            </a:r>
          </a:p>
        </p:txBody>
      </p:sp>
    </p:spTree>
    <p:extLst>
      <p:ext uri="{BB962C8B-B14F-4D97-AF65-F5344CB8AC3E}">
        <p14:creationId xmlns:p14="http://schemas.microsoft.com/office/powerpoint/2010/main" val="6554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0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9416" y="335847"/>
            <a:ext cx="103691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 настоящее время в сфере образования «функциональная грамотность» - одна из главных тем для обсуждения на всех уровнях: и в школах, и в Министерстве просвещения, и в Совете по науке и образованию. Современный мир стал гораздо сложнее, чем был двадцать, тридцать лет назад. Это требует нового подхода к образованию и педагогике, так как все «сложности» связаны с появлением новых технологий, новых профессий, сфер экономики, с социально-психологическими изменениями самого человека. Эти подходы должны измениться с аналогово-текстологических на визуально-цифровые, такая трансформация требует расширения и переосмысления понятия «функциональная грамотность». 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Функциональная грамотность сегодня стала важнейшим индикатором общественного благополучия, а функциональная грамотность школьников – важным показателем качества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6554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9416" y="332656"/>
            <a:ext cx="10153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 вопросе формирования функциональной грамотности следует выделить два главных направления.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Первое – это ежедневная работа учителя в рамках учебного процесса.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Второе – это дополнительное и предпрофессиональное образование школьников.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809984"/>
            <a:ext cx="4176464" cy="488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809984"/>
            <a:ext cx="4248472" cy="487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3512" y="260649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Для определения уровня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сформированности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естественнонаучной грамотности учитываются следующие умения учащихся: 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 использовать естественнонаучные знания в жизненных ситуациях; 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 выявлять вопросы, на которые может ответить естествознание; 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 выявлять особенности естественнонаучного исследования;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 делать выводы на основе полученных данных;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 формулировать ответ в понятной для всех форме.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 уметь описывать, объяснять и прогнозировать естественнонаучные явления;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 уметь интерпретировать научную аргументацию и выводы, с которыми они могут встретиться в средствах массовой информации; 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 понимать методы научных исследований; 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 выявлять вопросы и проблемы, которые могут быть решены с помощью научных методов. </a:t>
            </a:r>
          </a:p>
        </p:txBody>
      </p:sp>
    </p:spTree>
    <p:extLst>
      <p:ext uri="{BB962C8B-B14F-4D97-AF65-F5344CB8AC3E}">
        <p14:creationId xmlns:p14="http://schemas.microsoft.com/office/powerpoint/2010/main" val="4786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3512" y="47667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7609" y="116633"/>
            <a:ext cx="472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Применение датчиков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- Количественные измерения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" b="24063"/>
          <a:stretch/>
        </p:blipFill>
        <p:spPr>
          <a:xfrm>
            <a:off x="911424" y="1123003"/>
            <a:ext cx="10297144" cy="54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9450" r="388" b="24401"/>
          <a:stretch/>
        </p:blipFill>
        <p:spPr>
          <a:xfrm>
            <a:off x="839416" y="548680"/>
            <a:ext cx="108012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772</Words>
  <Application>Microsoft Office PowerPoint</Application>
  <PresentationFormat>Произвольный</PresentationFormat>
  <Paragraphs>54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3-7</dc:creator>
  <cp:lastModifiedBy>2-7</cp:lastModifiedBy>
  <cp:revision>31</cp:revision>
  <dcterms:created xsi:type="dcterms:W3CDTF">2023-03-27T10:04:25Z</dcterms:created>
  <dcterms:modified xsi:type="dcterms:W3CDTF">2023-05-11T04:42:26Z</dcterms:modified>
</cp:coreProperties>
</file>