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latin typeface="Arial Black" pitchFamily="34" charset="0"/>
              </a:rPr>
              <a:t>Государственное бюджетное общеобразовательное учреждение Самарской области основная общеобразовательная школа с. Высокое муниципального района Пестравский Самарской области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АНАЛИЗ РАБОТЫ ГБОУ ООШ с. ВЫСОКОЕ ЗА  2019-2020 УЧЕБНЫЙ ГОД ПО РЕЗУЛЬТАТАМ РЕЙТИНГА 2020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3. Обеспечение формирования навыков ЗОЖ и безопасности у обучающихся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22960"/>
          <a:ext cx="889248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7061"/>
                <a:gridCol w="1190464"/>
                <a:gridCol w="1154955"/>
              </a:tblGrid>
              <a:tr h="38297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Критерии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Баллы по школе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Максимальные баллы в кластере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2974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 Удельный вес охвата обучающихся горячим питанием (за исключением буфетной продукции), в общей численности обучающихся (без учета обучающихся индивидуально на дому)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50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50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2974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 Отсутствие в течение учебного года фактов травматизма среди обучающихся во время образовательного процесса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25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25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2974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 Отсутствие в течение учебного года фактов нарушений учащимися правил дорожного движения, дорожно-транспортных происшествий по вине учащихся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40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40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2974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3.4. Удельный вес обучающихся, занимающихся (в школе и вне школы) в объединениях спортивной,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туристическо-краеведческой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иной направленности, обеспечивающей двигательную активность и формирование навыков ЗОЖ, в общей численности обучающихся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45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45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2974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3.5. Доля обучающихся, имеющих специальную медицинскую группу, для которых в образовательной организации реализуются индивидуальные программы физического воспитания (письмо </a:t>
                      </a:r>
                      <a:r>
                        <a:rPr lang="ru-RU" sz="16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Минобрнауки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России от 30 мая 2012г. № МД-583/19 ), в общем количестве обучающихся, имеющих специальную медицинскую группу</a:t>
                      </a:r>
                      <a:endParaRPr lang="ru-RU" sz="16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0</a:t>
                      </a:r>
                      <a:endParaRPr lang="ru-RU" sz="16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9</a:t>
                      </a:r>
                      <a:endParaRPr lang="ru-RU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333375"/>
          <a:ext cx="871296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  <a:gridCol w="1368152"/>
                <a:gridCol w="13681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3.6. Проведение в течение учебного года "Дней здоровья" на уровне образовательной организации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3.7. В организации обеспечена психологическая поддержка обучающихся (на постоянной основе работает штатный или привлечённый педагог-психолог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3.8. Учебным планом на уровне основного общего образования предусмотрен курс "Основы безопасности жизнедеятельности"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3.9. В образовательной организации обеспечено внедрение курса "Цифровая гигиена"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3.10. Доля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обучающихся-участников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движения ВФСК "ГТО" в отчетном учебном году, в общей численности обучающихся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3.11. Доля обучающихся, успешно выполнивших нормы ВФСК "ГТО" в отчетном учебном году (бронзовый, серебряный, золотой знаки отличия), в общей численности обучающихся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3.12. Участие во Всероссийских спортивных соревнованиях школьников "Президентские состязания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3" y="333375"/>
          <a:ext cx="8784975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5"/>
                <a:gridCol w="1368152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3.13. Участие во Всероссийских соревнованиях по футболу ("Кожаный мяч") и/или хоккею ("Золотая шайба")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3.14. Участие в Открытых Всероссийских соревнованиях по шахматам "Белая Ладья"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271,5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Результативность развития талантов у обучающихся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765174"/>
          <a:ext cx="8642349" cy="5832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7359"/>
                <a:gridCol w="1440160"/>
                <a:gridCol w="1224830"/>
              </a:tblGrid>
              <a:tr h="12429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Критерии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Баллы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по школе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Максимальные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баллы по кластеру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6095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 Доля участников школьного этапа Всероссийской олимпиады школьников в общей численности учащихся 4-9 классов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56095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 Доля обучающихся, получивших право участвовать в окружном этапе Всероссийской предметной олимпиады школьников, от числа участников школьного этапа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6926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4.3. Наличие призеров окружного этапа Всероссийской предметной олимпиады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6926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4.4. Наличие победителей окружного этапа Всероссийской предметной олимпиады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6926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4.5. Наличие призеров регионального этапа Всероссийской предметной олимпиады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66926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4.6. Наличие победителей регионального этапа Всероссийской предметной олимпиады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0"/>
          <a:ext cx="8964489" cy="640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10"/>
                <a:gridCol w="792088"/>
                <a:gridCol w="8995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4.7. Наличие победителей заключительного этапа Всероссийской предметной олимпиады школьников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4.8. Наличие призеров заключительного этапа Всероссийской предметной олимпиады школьников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4.9. Наличие победителей заключительного этапа конкурсных мероприятий, входящих в перечень олимпиад и иных интеллектуальных и (или) творческих конкурсов, утвержденных ежегодными приказами Министерства просвещения Российской Федерации (за исключением Всероссийской предметной олимпиады школьников и конференции "Взлет")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4.10. Наличие призеров заключительного этапа конкурсных мероприятий, входящих в перечень олимпиад и иных интеллектуальных и (или) творческих конкурсов, утвержденных ежегодными приказами Министерства просвещения Российской Федерации (за исключением Всероссийской предметной олимпиады школьников и конференции "Взлет")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4.11. Наличие призеров/победителей Всероссийского конкурса сочинений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4.12. Наличие призеров/победителей регионального этапа конференции "Взлет"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5. Результативность деятельности ОО по сопровождению профессионального самоопределения обучающихся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5175"/>
          <a:ext cx="9144000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6296"/>
                <a:gridCol w="864096"/>
                <a:gridCol w="10436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Баллы по школе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Максимальные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баллы в кластере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 Доля учащихся 6-9 классов, участвующих в движении "Молодые профессионалы" (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Ворлдскилс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Россия), в общей численности учащихся 6-9 классов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 Участие педагогических работников ОО в мероприятиях по распространению опыта работы по сопровождению профессионального самоопределения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 Доля родителей, вовлеченных в организацию и проведение практико-ориентированных форм сопровождения профессионального самоопределения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 Мероприятия ОО по сопровождению профессионального самоопределения обучающихся направлены на ознакомление учащихся со структурой экономики территории / региона: приоритетные кластеры (автомобилестроительный, нефтехимический, аэрокосмический,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агропищевой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новые кластеры и секторы экономики (медицинские и фармацевтические технологии, туризм, малотоннажная химия, производство детских товаров, контрактное производство), перспективные высокотехнологичные производства (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AeroNet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NeuroNet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HealthNe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EnergyNet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AutoNet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секторов, повышающих конкурентоспособность экономики (инфраструктура, транспорт, логистика, торговля,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инфокоммуникация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связь) http://economy.samregion.ru/upload/iblock/82a/strategiya-so_2030.pdf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34280"/>
          <a:ext cx="864234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152128"/>
                <a:gridCol w="122552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5.5. Реализация общеобразовательных программ (внеурочной деятельности, </a:t>
                      </a: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предпрофильной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подготовки, элективных курсов и др.) по направлениям, содействующим профессиональному выбору учащихся и их общественно-полезной деятельности, в том числе программ по развитию предпринимательских компетенций (учебные фирмы, школьные / межшкольные / сетевые </a:t>
                      </a:r>
                      <a:r>
                        <a:rPr lang="ru-RU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бизнес-инкубаторы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предпринимательские практики и др.)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5.6. Доля обучающихся, получивших в рамках проекта "Билет в будущее" рекомендации по построению индивидуальной образовательной траектории в соответствии с выбранными профессиональными компетенциями, от общего количества зарегистрированных на платформе проекта обучающихся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14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Нормативно- правовые документы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распоряжение </a:t>
            </a:r>
            <a:r>
              <a:rPr lang="ru-RU" b="1" dirty="0" err="1" smtClean="0">
                <a:solidFill>
                  <a:srgbClr val="002060"/>
                </a:solidFill>
              </a:rPr>
              <a:t>МОиНСО</a:t>
            </a:r>
            <a:r>
              <a:rPr lang="ru-RU" b="1" dirty="0" smtClean="0">
                <a:solidFill>
                  <a:srgbClr val="002060"/>
                </a:solidFill>
              </a:rPr>
              <a:t> № 814-р от 23.09.2020г «О формировании рейтинга общеобразовательных организаций Самарской области 2020 года»;</a:t>
            </a: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распоряжение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МОиНСО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№977-р от 11.11.2020г. «Об утверждении Принципа распределения образовательных организаций Самарской области, реализующих образовательные программы начального общего, основного общего  и среднего общего образования, в рейтинге общеобразовательных организаций Самарской области 2020г с использованием оценочной шкалы и цветовой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диффернциации</a:t>
            </a:r>
            <a:r>
              <a:rPr lang="ru-RU" dirty="0" smtClean="0">
                <a:solidFill>
                  <a:srgbClr val="002060"/>
                </a:solidFill>
              </a:rPr>
              <a:t>»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be8183118c5eb3a97558d6ea6e648d8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564904"/>
            <a:ext cx="3555680" cy="31712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Единое региональное </a:t>
            </a:r>
            <a:r>
              <a:rPr lang="ru-RU" sz="3600" b="1" dirty="0" err="1" smtClean="0">
                <a:solidFill>
                  <a:srgbClr val="FF0000"/>
                </a:solidFill>
              </a:rPr>
              <a:t>рейтингирование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общеобразовательных организаций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                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Обеспечение качества массового обучения - </a:t>
            </a:r>
            <a:r>
              <a:rPr lang="ru-RU" b="1" dirty="0" smtClean="0">
                <a:solidFill>
                  <a:srgbClr val="C00000"/>
                </a:solidFill>
              </a:rPr>
              <a:t>15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Организация воспитательной работы -</a:t>
            </a:r>
            <a:r>
              <a:rPr lang="ru-RU" b="1" dirty="0" smtClean="0">
                <a:solidFill>
                  <a:srgbClr val="C00000"/>
                </a:solidFill>
              </a:rPr>
              <a:t>18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Обеспечение формирования навыков ЗОЖ и безопасности- </a:t>
            </a:r>
            <a:r>
              <a:rPr lang="ru-RU" b="1" dirty="0" smtClean="0">
                <a:solidFill>
                  <a:srgbClr val="C00000"/>
                </a:solidFill>
              </a:rPr>
              <a:t>14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Результативность развития талантов у обучающихся -</a:t>
            </a:r>
            <a:r>
              <a:rPr lang="ru-RU" b="1" dirty="0" smtClean="0">
                <a:solidFill>
                  <a:srgbClr val="C00000"/>
                </a:solidFill>
              </a:rPr>
              <a:t>12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Результативность деятельности по сопровождению профессионального самоопределения  - </a:t>
            </a:r>
            <a:r>
              <a:rPr lang="ru-RU" b="1" dirty="0" smtClean="0">
                <a:solidFill>
                  <a:srgbClr val="C00000"/>
                </a:solidFill>
              </a:rPr>
              <a:t>7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83568" y="1628800"/>
            <a:ext cx="2160240" cy="504056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Показатели и критерии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6156176" y="1556792"/>
            <a:ext cx="2160240" cy="504056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Принцип «СВЕТОФОР»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084168" y="30689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012160" y="47971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084168" y="3861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308304" y="31409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ПОМОГАЕМ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08304" y="47971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ДОВЕРЯЕМ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80312" y="38610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НАБЛЮДАЕМ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Распределение школ по зонам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(по количеству набранных баллов)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" y="692696"/>
          <a:ext cx="9143999" cy="64454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99317"/>
                <a:gridCol w="1532611"/>
                <a:gridCol w="1760196"/>
                <a:gridCol w="1920214"/>
                <a:gridCol w="1531661"/>
              </a:tblGrid>
              <a:tr h="5632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Кластер/уровень образования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1-11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1-9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5-11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1-4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63299">
                <a:tc rowSpan="3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1.Малокомплектные школы до 100 обучающихся</a:t>
                      </a:r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2.Немалокрмлектные школы до 250 обучающихся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 850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До 600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b="1" dirty="0" smtClean="0"/>
                        <a:t>До 320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</a:tr>
              <a:tr h="56329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851-1050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Более 1050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b="1" dirty="0" smtClean="0"/>
                        <a:t>601-780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996">
                <a:tc rowSpan="5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3. Районные и сельские школы более 250 обучающихся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4. Школы г.о. Самара и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Тольятти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До 850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076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 600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b="1" dirty="0" smtClean="0"/>
                        <a:t>321-550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352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851-1100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b="1" dirty="0" smtClean="0"/>
                        <a:t>Более 780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601-1000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Более 1000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Более 1100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299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5.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Школы с углублением,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гимназии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и лицеи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 1000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 1000 баллов</a:t>
                      </a:r>
                      <a:endParaRPr lang="ru-RU" b="1" dirty="0"/>
                    </a:p>
                  </a:txBody>
                  <a:tcPr>
                    <a:solidFill>
                      <a:srgbClr val="CC0000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b="1" dirty="0" smtClean="0"/>
                        <a:t>Более 550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63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1001-1500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1001-1400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Более 1500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Более 1400 баллов</a:t>
                      </a:r>
                      <a:endParaRPr lang="ru-RU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Результаты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052508"/>
          <a:ext cx="8302377" cy="43207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7459"/>
                <a:gridCol w="2767459"/>
                <a:gridCol w="2767459"/>
              </a:tblGrid>
              <a:tr h="130643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Кластер/уровень образования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1-9 классы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Наш результат по школе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04758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1.Малокомплектные школы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 до 100 обучающихся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 600 баллов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</a:rPr>
                        <a:t>863 балла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04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601-780</a:t>
                      </a:r>
                      <a:r>
                        <a:rPr lang="ru-RU" b="1" baseline="0" dirty="0" smtClean="0"/>
                        <a:t> баллов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4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Более 780 баллов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 Обеспечение </a:t>
            </a:r>
            <a:r>
              <a:rPr lang="ru-RU" sz="3200" b="1" dirty="0" smtClean="0">
                <a:solidFill>
                  <a:srgbClr val="FF0000"/>
                </a:solidFill>
              </a:rPr>
              <a:t>качества массового </a:t>
            </a:r>
            <a:r>
              <a:rPr lang="ru-RU" sz="3200" b="1" dirty="0" smtClean="0">
                <a:solidFill>
                  <a:srgbClr val="FF0000"/>
                </a:solidFill>
              </a:rPr>
              <a:t>обучения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4056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48680"/>
          <a:ext cx="8964489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3367"/>
                <a:gridCol w="971153"/>
                <a:gridCol w="1269969"/>
              </a:tblGrid>
              <a:tr h="12480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Критерии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Баллы школы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Максимальные баллы в кластере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081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800" b="1" dirty="0" smtClean="0"/>
                        <a:t>Использование  модуль МСОКО АСУ РСО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655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 Доля обучающихся,</a:t>
                      </a:r>
                      <a:r>
                        <a:rPr lang="ru-RU" b="1" baseline="0" dirty="0" smtClean="0"/>
                        <a:t> переведённых с уровня начального общего образования на уровень основного общего образования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7905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Доля обучающихся, прошедших итоговое собеседование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28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0055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  Доля выпускников, получивших аттестат об основном общем образовании  с отличием от общего числа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3711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</a:t>
                      </a:r>
                      <a:r>
                        <a:rPr lang="ru-RU" b="1" dirty="0" smtClean="0"/>
                        <a:t>Доля выпускников, получивших аттестат об основном общем образовании  от общего числа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101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6. Удовлетворённость</a:t>
                      </a:r>
                      <a:r>
                        <a:rPr lang="ru-RU" b="1" baseline="0" dirty="0" smtClean="0"/>
                        <a:t> получателей образовательных услуг условиями оказания услуг по результатам независимой оценки качества оказания услуг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8081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174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2. Организация воспитательной работы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548680"/>
          <a:ext cx="8507289" cy="578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152128"/>
                <a:gridCol w="123448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Критерии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Баллы школы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Максимальные баллы в кластере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 Поддержка Российского движения школьников (РДШ)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2.2. Развитие школьного музееведения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 Поддержка ученического самоуправления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 Поддержка волонтерского движения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2.5. Доля обучающихся, занимающихся в объединениях дополнительного образования, в общей численности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64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2.6. Доля обучающихся, занимающихся в объединениях технической и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естественно-научной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направленностей, в общей численности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2.7. Участие обучающихся в мероприятиях по развитию экологической культуры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2.8. Участие в проектах по патриотическому воспитанию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964488" cy="650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6020"/>
                <a:gridCol w="847132"/>
                <a:gridCol w="811336"/>
              </a:tblGrid>
              <a:tr h="46363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2.9. Организация профилактической работы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4851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2.9.1.. Доля обучающихся, состоящих на профилактическом учете, вовлеченных в организованные формы отдыха и оздоровления в летний период, в общей численности обучающихся, состоящих на профилактическом учете</a:t>
                      </a:r>
                      <a:endParaRPr lang="ru-RU" sz="1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409047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2.9.2. Доля обучающихся, состоящих на профилактическом учете, вовлеченных в различные виды занятости и досуга в молодежных организациях и объединениях, в том числе в каникулярное время, в общей численности обучающихся, состоящих на профилактическом учете</a:t>
                      </a:r>
                      <a:endParaRPr lang="ru-RU" sz="1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28877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2.9.3. Доля обучающихся, состоящих на профилактическом учете, временно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трудоустроеных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свободное от учебы время, в общей численности обучающихся, состоящих на профилактическом учете</a:t>
                      </a:r>
                      <a:endParaRPr lang="ru-RU" sz="1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28877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2.9.4. Число обучающихся, состоящих на учете, в отношении которых прекращена индивидуальная профилактическая работа (по причине снятия с учета) в течение календарного года</a:t>
                      </a:r>
                      <a:endParaRPr lang="ru-RU" sz="18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333728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2.9.5. Доля классных руководителей, прошедших курсы повышения квалификации по формированию позитивной социализации обучающихся (профилактика негативных зависимостей, деструктивного поведения,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кибербезопасность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др.)</a:t>
                      </a:r>
                      <a:endParaRPr lang="ru-RU" sz="1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60648"/>
          <a:ext cx="8784977" cy="6336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440"/>
                <a:gridCol w="1306748"/>
                <a:gridCol w="1317789"/>
              </a:tblGrid>
              <a:tr h="703458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2.9.6. Организация работы службы примирения в школе (медиации)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0049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2.9.7. Наличие в образовательной организации внутренней системы мониторинга психологического здоровья обучающихся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306422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2.9.8. В образовательной организации обеспечена реализация курсов внеурочной деятельности, содержание которых направлено на формирование адекватного поведения и психологического здоровья школьников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306422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2.9.9. Отсутствие несовершеннолетних, не приступивших к обучению в образовательной организации без уважительной причины, или снижение доли таких детей по сравнению с предыдущим учебным годом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607904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2.9.10. Отсутствие несовершеннолетних, систематически пропускающих учебные занятия в образовательной организации без уважительных причин, из числа приступивших к обучению, или снижение доли таких детей по сравнению с предыдущим учебным годом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0755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258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389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1602</Words>
  <Application>Microsoft Office PowerPoint</Application>
  <PresentationFormat>Экран (4:3)</PresentationFormat>
  <Paragraphs>270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Государственное бюджетное общеобразовательное учреждение Самарской области основная общеобразовательная школа с. Высокое муниципального района Пестравский Самарской области</vt:lpstr>
      <vt:lpstr>Нормативно- правовые документы</vt:lpstr>
      <vt:lpstr>Единое региональное рейтингирование общеобразовательных организаций</vt:lpstr>
      <vt:lpstr>Распределение школ по зонам  (по количеству набранных баллов)</vt:lpstr>
      <vt:lpstr>Результаты</vt:lpstr>
      <vt:lpstr>1. Обеспечение качества массового обучения </vt:lpstr>
      <vt:lpstr>2. Организация воспитательной работы</vt:lpstr>
      <vt:lpstr>Слайд 8</vt:lpstr>
      <vt:lpstr>Слайд 9</vt:lpstr>
      <vt:lpstr>3. Обеспечение формирования навыков ЗОЖ и безопасности у обучающихся</vt:lpstr>
      <vt:lpstr>Слайд 11</vt:lpstr>
      <vt:lpstr>Слайд 12</vt:lpstr>
      <vt:lpstr>4. Результативность развития талантов у обучающихся</vt:lpstr>
      <vt:lpstr>Слайд 14</vt:lpstr>
      <vt:lpstr>5. Результативность деятельности ОО по сопровождению профессионального самоопределения обучающихся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Самарской области основная общеобразовательная школа с. Высокое муниципального района Пестравский Самарской области</dc:title>
  <dc:creator>user</dc:creator>
  <cp:lastModifiedBy>user</cp:lastModifiedBy>
  <cp:revision>71</cp:revision>
  <dcterms:created xsi:type="dcterms:W3CDTF">2020-12-01T07:55:41Z</dcterms:created>
  <dcterms:modified xsi:type="dcterms:W3CDTF">2020-12-21T12:04:36Z</dcterms:modified>
</cp:coreProperties>
</file>